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DM Serif Display" charset="1" panose="00000000000000000000"/>
      <p:regular r:id="rId14"/>
    </p:embeddedFont>
    <p:embeddedFont>
      <p:font typeface="Inria Serif" charset="1" panose="00000000000000000000"/>
      <p:regular r:id="rId15"/>
    </p:embeddedFont>
    <p:embeddedFont>
      <p:font typeface="Times New Roman" charset="1" panose="02020603050405020304"/>
      <p:regular r:id="rId16"/>
    </p:embeddedFont>
    <p:embeddedFont>
      <p:font typeface="Times New Roman Bold" charset="1" panose="02020803070505020304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11" Target="../media/image8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11" Target="../media/image8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11" Target="../media/image8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11" Target="../media/image8.svg" Type="http://schemas.openxmlformats.org/officeDocument/2006/relationships/image"/><Relationship Id="rId12" Target="../media/image11.png" Type="http://schemas.openxmlformats.org/officeDocument/2006/relationships/image"/><Relationship Id="rId13" Target="../media/image12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11" Target="../media/image8.svg" Type="http://schemas.openxmlformats.org/officeDocument/2006/relationships/image"/><Relationship Id="rId12" Target="../media/image13.png" Type="http://schemas.openxmlformats.org/officeDocument/2006/relationships/image"/><Relationship Id="rId13" Target="../media/image14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11" Target="../media/image8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EE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46579" y="2993608"/>
            <a:ext cx="19581159" cy="2688984"/>
            <a:chOff x="0" y="0"/>
            <a:chExt cx="5157178" cy="7082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57177" cy="708210"/>
            </a:xfrm>
            <a:custGeom>
              <a:avLst/>
              <a:gdLst/>
              <a:ahLst/>
              <a:cxnLst/>
              <a:rect r="r" b="b" t="t" l="l"/>
              <a:pathLst>
                <a:path h="708210" w="5157177">
                  <a:moveTo>
                    <a:pt x="0" y="0"/>
                  </a:moveTo>
                  <a:lnTo>
                    <a:pt x="5157177" y="0"/>
                  </a:lnTo>
                  <a:lnTo>
                    <a:pt x="5157177" y="708210"/>
                  </a:lnTo>
                  <a:lnTo>
                    <a:pt x="0" y="708210"/>
                  </a:lnTo>
                  <a:close/>
                </a:path>
              </a:pathLst>
            </a:custGeom>
            <a:solidFill>
              <a:srgbClr val="F1B6B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157178" cy="7463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20068" y="3222702"/>
            <a:ext cx="14419043" cy="4396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4"/>
              </a:lnSpc>
            </a:pPr>
            <a:r>
              <a:rPr lang="en-US" sz="5024">
                <a:solidFill>
                  <a:srgbClr val="423734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Infosys Springboard Virtual Internship 6.0</a:t>
            </a:r>
          </a:p>
          <a:p>
            <a:pPr algn="ctr">
              <a:lnSpc>
                <a:spcPts val="7027"/>
              </a:lnSpc>
            </a:pPr>
            <a:r>
              <a:rPr lang="en-US" sz="5019">
                <a:solidFill>
                  <a:srgbClr val="423734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Project Title: ElectViz – Election Data Visualization</a:t>
            </a:r>
          </a:p>
          <a:p>
            <a:pPr algn="ctr">
              <a:lnSpc>
                <a:spcPts val="7027"/>
              </a:lnSpc>
            </a:pPr>
          </a:p>
          <a:p>
            <a:pPr algn="ctr">
              <a:lnSpc>
                <a:spcPts val="7027"/>
              </a:lnSpc>
            </a:pPr>
            <a:r>
              <a:rPr lang="en-US" sz="5019">
                <a:solidFill>
                  <a:srgbClr val="423734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Submitted by: Boomika B</a:t>
            </a:r>
          </a:p>
          <a:p>
            <a:pPr algn="ctr">
              <a:lnSpc>
                <a:spcPts val="7027"/>
              </a:lnSpc>
            </a:pPr>
            <a:r>
              <a:rPr lang="en-US" sz="5019">
                <a:solidFill>
                  <a:srgbClr val="423734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Under the Supervision of: Mentor Nithyasri S J</a:t>
            </a:r>
          </a:p>
        </p:txBody>
      </p:sp>
      <p:sp>
        <p:nvSpPr>
          <p:cNvPr name="Freeform 6" id="6"/>
          <p:cNvSpPr/>
          <p:nvPr/>
        </p:nvSpPr>
        <p:spPr>
          <a:xfrm flipH="true" flipV="false" rot="0">
            <a:off x="2501993" y="8856325"/>
            <a:ext cx="1458698" cy="4135485"/>
          </a:xfrm>
          <a:custGeom>
            <a:avLst/>
            <a:gdLst/>
            <a:ahLst/>
            <a:cxnLst/>
            <a:rect r="r" b="b" t="t" l="l"/>
            <a:pathLst>
              <a:path h="4135485" w="1458698">
                <a:moveTo>
                  <a:pt x="1458698" y="0"/>
                </a:moveTo>
                <a:lnTo>
                  <a:pt x="0" y="0"/>
                </a:lnTo>
                <a:lnTo>
                  <a:pt x="0" y="4135484"/>
                </a:lnTo>
                <a:lnTo>
                  <a:pt x="1458698" y="4135484"/>
                </a:lnTo>
                <a:lnTo>
                  <a:pt x="145869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166918" y="8065692"/>
            <a:ext cx="3463913" cy="4114800"/>
          </a:xfrm>
          <a:custGeom>
            <a:avLst/>
            <a:gdLst/>
            <a:ahLst/>
            <a:cxnLst/>
            <a:rect r="r" b="b" t="t" l="l"/>
            <a:pathLst>
              <a:path h="4114800" w="3463913">
                <a:moveTo>
                  <a:pt x="0" y="0"/>
                </a:moveTo>
                <a:lnTo>
                  <a:pt x="3463913" y="0"/>
                </a:lnTo>
                <a:lnTo>
                  <a:pt x="346391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true" rot="-4702591">
            <a:off x="-2417166" y="5963280"/>
            <a:ext cx="3549007" cy="3255080"/>
          </a:xfrm>
          <a:custGeom>
            <a:avLst/>
            <a:gdLst/>
            <a:ahLst/>
            <a:cxnLst/>
            <a:rect r="r" b="b" t="t" l="l"/>
            <a:pathLst>
              <a:path h="3255080" w="3549007">
                <a:moveTo>
                  <a:pt x="0" y="3255080"/>
                </a:moveTo>
                <a:lnTo>
                  <a:pt x="3549007" y="3255080"/>
                </a:lnTo>
                <a:lnTo>
                  <a:pt x="3549007" y="0"/>
                </a:lnTo>
                <a:lnTo>
                  <a:pt x="0" y="0"/>
                </a:lnTo>
                <a:lnTo>
                  <a:pt x="0" y="325508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5768689" y="-1352055"/>
            <a:ext cx="2366010" cy="4114800"/>
          </a:xfrm>
          <a:custGeom>
            <a:avLst/>
            <a:gdLst/>
            <a:ahLst/>
            <a:cxnLst/>
            <a:rect r="r" b="b" t="t" l="l"/>
            <a:pathLst>
              <a:path h="4114800" w="2366010">
                <a:moveTo>
                  <a:pt x="0" y="0"/>
                </a:moveTo>
                <a:lnTo>
                  <a:pt x="2366010" y="0"/>
                </a:lnTo>
                <a:lnTo>
                  <a:pt x="236601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5018448">
            <a:off x="13099502" y="-2438006"/>
            <a:ext cx="4683794" cy="4114800"/>
          </a:xfrm>
          <a:custGeom>
            <a:avLst/>
            <a:gdLst/>
            <a:ahLst/>
            <a:cxnLst/>
            <a:rect r="r" b="b" t="t" l="l"/>
            <a:pathLst>
              <a:path h="4114800" w="4683794">
                <a:moveTo>
                  <a:pt x="0" y="0"/>
                </a:moveTo>
                <a:lnTo>
                  <a:pt x="4683795" y="0"/>
                </a:lnTo>
                <a:lnTo>
                  <a:pt x="468379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EE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2045275" y="6773619"/>
            <a:ext cx="1458698" cy="4135485"/>
          </a:xfrm>
          <a:custGeom>
            <a:avLst/>
            <a:gdLst/>
            <a:ahLst/>
            <a:cxnLst/>
            <a:rect r="r" b="b" t="t" l="l"/>
            <a:pathLst>
              <a:path h="4135485" w="1458698">
                <a:moveTo>
                  <a:pt x="1458699" y="0"/>
                </a:moveTo>
                <a:lnTo>
                  <a:pt x="0" y="0"/>
                </a:lnTo>
                <a:lnTo>
                  <a:pt x="0" y="4135485"/>
                </a:lnTo>
                <a:lnTo>
                  <a:pt x="1458699" y="4135485"/>
                </a:lnTo>
                <a:lnTo>
                  <a:pt x="145869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905937" y="7200900"/>
            <a:ext cx="3463913" cy="4114800"/>
          </a:xfrm>
          <a:custGeom>
            <a:avLst/>
            <a:gdLst/>
            <a:ahLst/>
            <a:cxnLst/>
            <a:rect r="r" b="b" t="t" l="l"/>
            <a:pathLst>
              <a:path h="4114800" w="3463913">
                <a:moveTo>
                  <a:pt x="0" y="0"/>
                </a:moveTo>
                <a:lnTo>
                  <a:pt x="3463914" y="0"/>
                </a:lnTo>
                <a:lnTo>
                  <a:pt x="346391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503731" y="4272047"/>
            <a:ext cx="3549007" cy="3255080"/>
          </a:xfrm>
          <a:custGeom>
            <a:avLst/>
            <a:gdLst/>
            <a:ahLst/>
            <a:cxnLst/>
            <a:rect r="r" b="b" t="t" l="l"/>
            <a:pathLst>
              <a:path h="3255080" w="3549007">
                <a:moveTo>
                  <a:pt x="0" y="0"/>
                </a:moveTo>
                <a:lnTo>
                  <a:pt x="3549006" y="0"/>
                </a:lnTo>
                <a:lnTo>
                  <a:pt x="3549006" y="3255080"/>
                </a:lnTo>
                <a:lnTo>
                  <a:pt x="0" y="325508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2341897" y="-197916"/>
            <a:ext cx="4683794" cy="4114800"/>
          </a:xfrm>
          <a:custGeom>
            <a:avLst/>
            <a:gdLst/>
            <a:ahLst/>
            <a:cxnLst/>
            <a:rect r="r" b="b" t="t" l="l"/>
            <a:pathLst>
              <a:path h="4114800" w="4683794">
                <a:moveTo>
                  <a:pt x="0" y="0"/>
                </a:moveTo>
                <a:lnTo>
                  <a:pt x="4683794" y="0"/>
                </a:lnTo>
                <a:lnTo>
                  <a:pt x="468379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681695" y="-1394081"/>
            <a:ext cx="2366010" cy="4114800"/>
          </a:xfrm>
          <a:custGeom>
            <a:avLst/>
            <a:gdLst/>
            <a:ahLst/>
            <a:cxnLst/>
            <a:rect r="r" b="b" t="t" l="l"/>
            <a:pathLst>
              <a:path h="4114800" w="2366010">
                <a:moveTo>
                  <a:pt x="0" y="0"/>
                </a:moveTo>
                <a:lnTo>
                  <a:pt x="2366010" y="0"/>
                </a:lnTo>
                <a:lnTo>
                  <a:pt x="236601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007979" y="2618301"/>
            <a:ext cx="12121688" cy="6924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423734"/>
                </a:solidFill>
                <a:latin typeface="Inria Serif"/>
                <a:ea typeface="Inria Serif"/>
                <a:cs typeface="Inria Serif"/>
                <a:sym typeface="Inria Serif"/>
              </a:rPr>
              <a:t>ElectViz aims to visualize and analyze large-scale election data using Microsoft Power BI.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423734"/>
                </a:solidFill>
                <a:latin typeface="Inria Serif"/>
                <a:ea typeface="Inria Serif"/>
                <a:cs typeface="Inria Serif"/>
                <a:sym typeface="Inria Serif"/>
              </a:rPr>
              <a:t>Converts raw, unstructured datasets into interactive and insightful dashboards.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423734"/>
                </a:solidFill>
                <a:latin typeface="Inria Serif"/>
                <a:ea typeface="Inria Serif"/>
                <a:cs typeface="Inria Serif"/>
                <a:sym typeface="Inria Serif"/>
              </a:rPr>
              <a:t>Displays party-wise votes, constituency-level results, voter turnout, and demographic insights.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423734"/>
                </a:solidFill>
                <a:latin typeface="Inria Serif"/>
                <a:ea typeface="Inria Serif"/>
                <a:cs typeface="Inria Serif"/>
                <a:sym typeface="Inria Serif"/>
              </a:rPr>
              <a:t>Enables users to explore data dynamically using filters, slicers, and drill-down features.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423734"/>
                </a:solidFill>
                <a:latin typeface="Inria Serif"/>
                <a:ea typeface="Inria Serif"/>
                <a:cs typeface="Inria Serif"/>
                <a:sym typeface="Inria Serif"/>
              </a:rPr>
              <a:t>Enhances transparency, accuracy, and accessibility in understanding election trends.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423734"/>
                </a:solidFill>
                <a:latin typeface="Inria Serif"/>
                <a:ea typeface="Inria Serif"/>
                <a:cs typeface="Inria Serif"/>
                <a:sym typeface="Inria Serif"/>
              </a:rPr>
              <a:t>Serves as a tool for media, analysts, and policymakers to interpret election data effectively.</a:t>
            </a:r>
          </a:p>
          <a:p>
            <a:pPr algn="l">
              <a:lnSpc>
                <a:spcPts val="420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4211268" y="491869"/>
            <a:ext cx="9865465" cy="1542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03"/>
              </a:lnSpc>
            </a:pPr>
            <a:r>
              <a:rPr lang="en-US" sz="9002">
                <a:solidFill>
                  <a:srgbClr val="423734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EE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2045275" y="6773619"/>
            <a:ext cx="1458698" cy="4135485"/>
          </a:xfrm>
          <a:custGeom>
            <a:avLst/>
            <a:gdLst/>
            <a:ahLst/>
            <a:cxnLst/>
            <a:rect r="r" b="b" t="t" l="l"/>
            <a:pathLst>
              <a:path h="4135485" w="1458698">
                <a:moveTo>
                  <a:pt x="1458699" y="0"/>
                </a:moveTo>
                <a:lnTo>
                  <a:pt x="0" y="0"/>
                </a:lnTo>
                <a:lnTo>
                  <a:pt x="0" y="4135485"/>
                </a:lnTo>
                <a:lnTo>
                  <a:pt x="1458699" y="4135485"/>
                </a:lnTo>
                <a:lnTo>
                  <a:pt x="145869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905937" y="7200900"/>
            <a:ext cx="3463913" cy="4114800"/>
          </a:xfrm>
          <a:custGeom>
            <a:avLst/>
            <a:gdLst/>
            <a:ahLst/>
            <a:cxnLst/>
            <a:rect r="r" b="b" t="t" l="l"/>
            <a:pathLst>
              <a:path h="4114800" w="3463913">
                <a:moveTo>
                  <a:pt x="0" y="0"/>
                </a:moveTo>
                <a:lnTo>
                  <a:pt x="3463914" y="0"/>
                </a:lnTo>
                <a:lnTo>
                  <a:pt x="346391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503731" y="4272047"/>
            <a:ext cx="3549007" cy="3255080"/>
          </a:xfrm>
          <a:custGeom>
            <a:avLst/>
            <a:gdLst/>
            <a:ahLst/>
            <a:cxnLst/>
            <a:rect r="r" b="b" t="t" l="l"/>
            <a:pathLst>
              <a:path h="3255080" w="3549007">
                <a:moveTo>
                  <a:pt x="0" y="0"/>
                </a:moveTo>
                <a:lnTo>
                  <a:pt x="3549006" y="0"/>
                </a:lnTo>
                <a:lnTo>
                  <a:pt x="3549006" y="3255080"/>
                </a:lnTo>
                <a:lnTo>
                  <a:pt x="0" y="325508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2341897" y="-197916"/>
            <a:ext cx="4683794" cy="4114800"/>
          </a:xfrm>
          <a:custGeom>
            <a:avLst/>
            <a:gdLst/>
            <a:ahLst/>
            <a:cxnLst/>
            <a:rect r="r" b="b" t="t" l="l"/>
            <a:pathLst>
              <a:path h="4114800" w="4683794">
                <a:moveTo>
                  <a:pt x="0" y="0"/>
                </a:moveTo>
                <a:lnTo>
                  <a:pt x="4683794" y="0"/>
                </a:lnTo>
                <a:lnTo>
                  <a:pt x="468379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681695" y="-1394081"/>
            <a:ext cx="2366010" cy="4114800"/>
          </a:xfrm>
          <a:custGeom>
            <a:avLst/>
            <a:gdLst/>
            <a:ahLst/>
            <a:cxnLst/>
            <a:rect r="r" b="b" t="t" l="l"/>
            <a:pathLst>
              <a:path h="4114800" w="2366010">
                <a:moveTo>
                  <a:pt x="0" y="0"/>
                </a:moveTo>
                <a:lnTo>
                  <a:pt x="2366010" y="0"/>
                </a:lnTo>
                <a:lnTo>
                  <a:pt x="236601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15273" y="520444"/>
            <a:ext cx="14066421" cy="1292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40"/>
              </a:lnSpc>
            </a:pPr>
            <a:r>
              <a:rPr lang="en-US" sz="7600">
                <a:solidFill>
                  <a:srgbClr val="423734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 System Design &amp; Workflow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105383" y="2045335"/>
            <a:ext cx="13344906" cy="7607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86" indent="-334643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42373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Converts raw election data into interactive dashboards</a:t>
            </a:r>
          </a:p>
          <a:p>
            <a:pPr algn="l" marL="669286" indent="-334643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42373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Ensures data accuracy, reliability, and clarity</a:t>
            </a:r>
          </a:p>
          <a:p>
            <a:pPr algn="l">
              <a:lnSpc>
                <a:spcPts val="4339"/>
              </a:lnSpc>
            </a:pPr>
            <a:r>
              <a:rPr lang="en-US" sz="3099">
                <a:solidFill>
                  <a:srgbClr val="42373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</a:t>
            </a:r>
            <a:r>
              <a:rPr lang="en-US" sz="3099" u="sng" b="true">
                <a:solidFill>
                  <a:srgbClr val="42373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Workflow Steps:</a:t>
            </a:r>
          </a:p>
          <a:p>
            <a:pPr algn="l" marL="669286" indent="-334643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42373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Collection: From Kaggle </a:t>
            </a:r>
          </a:p>
          <a:p>
            <a:pPr algn="l" marL="669286" indent="-334643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42373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Includes: Party-wise votes, turnout, constituency, and demographics</a:t>
            </a:r>
          </a:p>
          <a:p>
            <a:pPr algn="l" marL="669286" indent="-334643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42373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Preprocessing: Uses Power Query for cleaning and merging data</a:t>
            </a:r>
          </a:p>
          <a:p>
            <a:pPr algn="l" marL="669286" indent="-334643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42373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Removes: Duplicates, missing values, and formatting errors</a:t>
            </a:r>
          </a:p>
          <a:p>
            <a:pPr algn="l" marL="669286" indent="-334643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42373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Modeling: Builds relationships between tables</a:t>
            </a:r>
          </a:p>
          <a:p>
            <a:pPr algn="l" marL="669286" indent="-334643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42373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Uses DAX: Calculates vote share %, turnout, and winning margins</a:t>
            </a:r>
          </a:p>
          <a:p>
            <a:pPr algn="l" marL="669286" indent="-334643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42373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Visualization: Creates bar, donut, and map charts</a:t>
            </a:r>
          </a:p>
          <a:p>
            <a:pPr algn="l" marL="669286" indent="-334643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42373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Adds: Filters, slicers, and drill-through options</a:t>
            </a:r>
          </a:p>
          <a:p>
            <a:pPr algn="l" marL="669286" indent="-334643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42373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Interaction &amp; Reporting: Compare states, parties, and years</a:t>
            </a:r>
          </a:p>
          <a:p>
            <a:pPr algn="l" marL="669286" indent="-334643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42373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Generates: Visual reports for sharing and export</a:t>
            </a:r>
          </a:p>
          <a:p>
            <a:pPr algn="l" marL="669286" indent="-334643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42373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Result: Fast, reliable, and interactive analysis for meaningful insights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EE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2045275" y="6773619"/>
            <a:ext cx="1458698" cy="4135485"/>
          </a:xfrm>
          <a:custGeom>
            <a:avLst/>
            <a:gdLst/>
            <a:ahLst/>
            <a:cxnLst/>
            <a:rect r="r" b="b" t="t" l="l"/>
            <a:pathLst>
              <a:path h="4135485" w="1458698">
                <a:moveTo>
                  <a:pt x="1458699" y="0"/>
                </a:moveTo>
                <a:lnTo>
                  <a:pt x="0" y="0"/>
                </a:lnTo>
                <a:lnTo>
                  <a:pt x="0" y="4135485"/>
                </a:lnTo>
                <a:lnTo>
                  <a:pt x="1458699" y="4135485"/>
                </a:lnTo>
                <a:lnTo>
                  <a:pt x="145869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905937" y="7200900"/>
            <a:ext cx="3463913" cy="4114800"/>
          </a:xfrm>
          <a:custGeom>
            <a:avLst/>
            <a:gdLst/>
            <a:ahLst/>
            <a:cxnLst/>
            <a:rect r="r" b="b" t="t" l="l"/>
            <a:pathLst>
              <a:path h="4114800" w="3463913">
                <a:moveTo>
                  <a:pt x="0" y="0"/>
                </a:moveTo>
                <a:lnTo>
                  <a:pt x="3463914" y="0"/>
                </a:lnTo>
                <a:lnTo>
                  <a:pt x="346391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503731" y="4272047"/>
            <a:ext cx="3549007" cy="3255080"/>
          </a:xfrm>
          <a:custGeom>
            <a:avLst/>
            <a:gdLst/>
            <a:ahLst/>
            <a:cxnLst/>
            <a:rect r="r" b="b" t="t" l="l"/>
            <a:pathLst>
              <a:path h="3255080" w="3549007">
                <a:moveTo>
                  <a:pt x="0" y="0"/>
                </a:moveTo>
                <a:lnTo>
                  <a:pt x="3549006" y="0"/>
                </a:lnTo>
                <a:lnTo>
                  <a:pt x="3549006" y="3255080"/>
                </a:lnTo>
                <a:lnTo>
                  <a:pt x="0" y="325508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2341897" y="-197916"/>
            <a:ext cx="4683794" cy="4114800"/>
          </a:xfrm>
          <a:custGeom>
            <a:avLst/>
            <a:gdLst/>
            <a:ahLst/>
            <a:cxnLst/>
            <a:rect r="r" b="b" t="t" l="l"/>
            <a:pathLst>
              <a:path h="4114800" w="4683794">
                <a:moveTo>
                  <a:pt x="0" y="0"/>
                </a:moveTo>
                <a:lnTo>
                  <a:pt x="4683794" y="0"/>
                </a:lnTo>
                <a:lnTo>
                  <a:pt x="468379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681695" y="-1394081"/>
            <a:ext cx="2366010" cy="4114800"/>
          </a:xfrm>
          <a:custGeom>
            <a:avLst/>
            <a:gdLst/>
            <a:ahLst/>
            <a:cxnLst/>
            <a:rect r="r" b="b" t="t" l="l"/>
            <a:pathLst>
              <a:path h="4114800" w="2366010">
                <a:moveTo>
                  <a:pt x="0" y="0"/>
                </a:moveTo>
                <a:lnTo>
                  <a:pt x="2366010" y="0"/>
                </a:lnTo>
                <a:lnTo>
                  <a:pt x="236601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047549" y="2994714"/>
            <a:ext cx="12351709" cy="6807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98"/>
              </a:lnSpc>
            </a:pPr>
          </a:p>
          <a:p>
            <a:pPr algn="l" marL="755413" indent="-377707" lvl="1">
              <a:lnSpc>
                <a:spcPts val="4898"/>
              </a:lnSpc>
              <a:buFont typeface="Arial"/>
              <a:buChar char="•"/>
            </a:pPr>
            <a:r>
              <a:rPr lang="en-US" sz="3498">
                <a:solidFill>
                  <a:srgbClr val="423734"/>
                </a:solidFill>
                <a:latin typeface="Inria Serif"/>
                <a:ea typeface="Inria Serif"/>
                <a:cs typeface="Inria Serif"/>
                <a:sym typeface="Inria Serif"/>
              </a:rPr>
              <a:t>Integration of real-time data streams from electoral APIs.</a:t>
            </a:r>
          </a:p>
          <a:p>
            <a:pPr algn="l" marL="755413" indent="-377707" lvl="1">
              <a:lnSpc>
                <a:spcPts val="4898"/>
              </a:lnSpc>
              <a:buFont typeface="Arial"/>
              <a:buChar char="•"/>
            </a:pPr>
            <a:r>
              <a:rPr lang="en-US" sz="3498">
                <a:solidFill>
                  <a:srgbClr val="423734"/>
                </a:solidFill>
                <a:latin typeface="Inria Serif"/>
                <a:ea typeface="Inria Serif"/>
                <a:cs typeface="Inria Serif"/>
                <a:sym typeface="Inria Serif"/>
              </a:rPr>
              <a:t>Implementation of AI-based predictions for upcoming elections.</a:t>
            </a:r>
          </a:p>
          <a:p>
            <a:pPr algn="l" marL="755413" indent="-377707" lvl="1">
              <a:lnSpc>
                <a:spcPts val="4898"/>
              </a:lnSpc>
              <a:buFont typeface="Arial"/>
              <a:buChar char="•"/>
            </a:pPr>
            <a:r>
              <a:rPr lang="en-US" sz="3498">
                <a:solidFill>
                  <a:srgbClr val="423734"/>
                </a:solidFill>
                <a:latin typeface="Inria Serif"/>
                <a:ea typeface="Inria Serif"/>
                <a:cs typeface="Inria Serif"/>
                <a:sym typeface="Inria Serif"/>
              </a:rPr>
              <a:t>Addition of advanced visuals – animated maps, trend lines, and heatmaps.</a:t>
            </a:r>
          </a:p>
          <a:p>
            <a:pPr algn="l" marL="755413" indent="-377707" lvl="1">
              <a:lnSpc>
                <a:spcPts val="4898"/>
              </a:lnSpc>
              <a:buFont typeface="Arial"/>
              <a:buChar char="•"/>
            </a:pPr>
            <a:r>
              <a:rPr lang="en-US" sz="3498">
                <a:solidFill>
                  <a:srgbClr val="423734"/>
                </a:solidFill>
                <a:latin typeface="Inria Serif"/>
                <a:ea typeface="Inria Serif"/>
                <a:cs typeface="Inria Serif"/>
                <a:sym typeface="Inria Serif"/>
              </a:rPr>
              <a:t>Expansion to mobile and web platforms for easy access.</a:t>
            </a:r>
          </a:p>
          <a:p>
            <a:pPr algn="l" marL="755413" indent="-377707" lvl="1">
              <a:lnSpc>
                <a:spcPts val="4898"/>
              </a:lnSpc>
              <a:buFont typeface="Arial"/>
              <a:buChar char="•"/>
            </a:pPr>
            <a:r>
              <a:rPr lang="en-US" sz="3498">
                <a:solidFill>
                  <a:srgbClr val="423734"/>
                </a:solidFill>
                <a:latin typeface="Inria Serif"/>
                <a:ea typeface="Inria Serif"/>
                <a:cs typeface="Inria Serif"/>
                <a:sym typeface="Inria Serif"/>
              </a:rPr>
              <a:t>Inclusion of socio-economic and sentiment data for deeper insights.</a:t>
            </a:r>
          </a:p>
          <a:p>
            <a:pPr algn="l">
              <a:lnSpc>
                <a:spcPts val="4898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4047549" y="1240425"/>
            <a:ext cx="11634146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99"/>
              </a:lnSpc>
            </a:pPr>
            <a:r>
              <a:rPr lang="en-US" sz="9000">
                <a:solidFill>
                  <a:srgbClr val="423734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Future Enhancements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EE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2045275" y="6773619"/>
            <a:ext cx="1458698" cy="4135485"/>
          </a:xfrm>
          <a:custGeom>
            <a:avLst/>
            <a:gdLst/>
            <a:ahLst/>
            <a:cxnLst/>
            <a:rect r="r" b="b" t="t" l="l"/>
            <a:pathLst>
              <a:path h="4135485" w="1458698">
                <a:moveTo>
                  <a:pt x="1458699" y="0"/>
                </a:moveTo>
                <a:lnTo>
                  <a:pt x="0" y="0"/>
                </a:lnTo>
                <a:lnTo>
                  <a:pt x="0" y="4135485"/>
                </a:lnTo>
                <a:lnTo>
                  <a:pt x="1458699" y="4135485"/>
                </a:lnTo>
                <a:lnTo>
                  <a:pt x="145869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905937" y="7200900"/>
            <a:ext cx="3463913" cy="4114800"/>
          </a:xfrm>
          <a:custGeom>
            <a:avLst/>
            <a:gdLst/>
            <a:ahLst/>
            <a:cxnLst/>
            <a:rect r="r" b="b" t="t" l="l"/>
            <a:pathLst>
              <a:path h="4114800" w="3463913">
                <a:moveTo>
                  <a:pt x="0" y="0"/>
                </a:moveTo>
                <a:lnTo>
                  <a:pt x="3463914" y="0"/>
                </a:lnTo>
                <a:lnTo>
                  <a:pt x="346391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503731" y="4272047"/>
            <a:ext cx="3549007" cy="3255080"/>
          </a:xfrm>
          <a:custGeom>
            <a:avLst/>
            <a:gdLst/>
            <a:ahLst/>
            <a:cxnLst/>
            <a:rect r="r" b="b" t="t" l="l"/>
            <a:pathLst>
              <a:path h="3255080" w="3549007">
                <a:moveTo>
                  <a:pt x="0" y="0"/>
                </a:moveTo>
                <a:lnTo>
                  <a:pt x="3549006" y="0"/>
                </a:lnTo>
                <a:lnTo>
                  <a:pt x="3549006" y="3255080"/>
                </a:lnTo>
                <a:lnTo>
                  <a:pt x="0" y="325508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2341897" y="-197916"/>
            <a:ext cx="4683794" cy="4114800"/>
          </a:xfrm>
          <a:custGeom>
            <a:avLst/>
            <a:gdLst/>
            <a:ahLst/>
            <a:cxnLst/>
            <a:rect r="r" b="b" t="t" l="l"/>
            <a:pathLst>
              <a:path h="4114800" w="4683794">
                <a:moveTo>
                  <a:pt x="0" y="0"/>
                </a:moveTo>
                <a:lnTo>
                  <a:pt x="4683794" y="0"/>
                </a:lnTo>
                <a:lnTo>
                  <a:pt x="468379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681695" y="-1394081"/>
            <a:ext cx="2366010" cy="4114800"/>
          </a:xfrm>
          <a:custGeom>
            <a:avLst/>
            <a:gdLst/>
            <a:ahLst/>
            <a:cxnLst/>
            <a:rect r="r" b="b" t="t" l="l"/>
            <a:pathLst>
              <a:path h="4114800" w="2366010">
                <a:moveTo>
                  <a:pt x="0" y="0"/>
                </a:moveTo>
                <a:lnTo>
                  <a:pt x="2366010" y="0"/>
                </a:lnTo>
                <a:lnTo>
                  <a:pt x="236601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045275" y="2720719"/>
            <a:ext cx="6728611" cy="3784844"/>
          </a:xfrm>
          <a:custGeom>
            <a:avLst/>
            <a:gdLst/>
            <a:ahLst/>
            <a:cxnLst/>
            <a:rect r="r" b="b" t="t" l="l"/>
            <a:pathLst>
              <a:path h="3784844" w="6728611">
                <a:moveTo>
                  <a:pt x="0" y="0"/>
                </a:moveTo>
                <a:lnTo>
                  <a:pt x="6728611" y="0"/>
                </a:lnTo>
                <a:lnTo>
                  <a:pt x="6728611" y="3784844"/>
                </a:lnTo>
                <a:lnTo>
                  <a:pt x="0" y="378484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773886" y="6505563"/>
            <a:ext cx="7347975" cy="3598464"/>
          </a:xfrm>
          <a:custGeom>
            <a:avLst/>
            <a:gdLst/>
            <a:ahLst/>
            <a:cxnLst/>
            <a:rect r="r" b="b" t="t" l="l"/>
            <a:pathLst>
              <a:path h="3598464" w="7347975">
                <a:moveTo>
                  <a:pt x="0" y="0"/>
                </a:moveTo>
                <a:lnTo>
                  <a:pt x="7347976" y="0"/>
                </a:lnTo>
                <a:lnTo>
                  <a:pt x="7347976" y="3598464"/>
                </a:lnTo>
                <a:lnTo>
                  <a:pt x="0" y="3598464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-7430" r="0" b="-743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047549" y="501394"/>
            <a:ext cx="11634146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99"/>
              </a:lnSpc>
            </a:pPr>
            <a:r>
              <a:rPr lang="en-US" sz="9000">
                <a:solidFill>
                  <a:srgbClr val="423734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SCREENSHOTS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EE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2045275" y="6773619"/>
            <a:ext cx="1458698" cy="4135485"/>
          </a:xfrm>
          <a:custGeom>
            <a:avLst/>
            <a:gdLst/>
            <a:ahLst/>
            <a:cxnLst/>
            <a:rect r="r" b="b" t="t" l="l"/>
            <a:pathLst>
              <a:path h="4135485" w="1458698">
                <a:moveTo>
                  <a:pt x="1458699" y="0"/>
                </a:moveTo>
                <a:lnTo>
                  <a:pt x="0" y="0"/>
                </a:lnTo>
                <a:lnTo>
                  <a:pt x="0" y="4135485"/>
                </a:lnTo>
                <a:lnTo>
                  <a:pt x="1458699" y="4135485"/>
                </a:lnTo>
                <a:lnTo>
                  <a:pt x="145869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905937" y="7200900"/>
            <a:ext cx="3463913" cy="4114800"/>
          </a:xfrm>
          <a:custGeom>
            <a:avLst/>
            <a:gdLst/>
            <a:ahLst/>
            <a:cxnLst/>
            <a:rect r="r" b="b" t="t" l="l"/>
            <a:pathLst>
              <a:path h="4114800" w="3463913">
                <a:moveTo>
                  <a:pt x="0" y="0"/>
                </a:moveTo>
                <a:lnTo>
                  <a:pt x="3463914" y="0"/>
                </a:lnTo>
                <a:lnTo>
                  <a:pt x="346391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503731" y="4272047"/>
            <a:ext cx="3549007" cy="3255080"/>
          </a:xfrm>
          <a:custGeom>
            <a:avLst/>
            <a:gdLst/>
            <a:ahLst/>
            <a:cxnLst/>
            <a:rect r="r" b="b" t="t" l="l"/>
            <a:pathLst>
              <a:path h="3255080" w="3549007">
                <a:moveTo>
                  <a:pt x="0" y="0"/>
                </a:moveTo>
                <a:lnTo>
                  <a:pt x="3549006" y="0"/>
                </a:lnTo>
                <a:lnTo>
                  <a:pt x="3549006" y="3255080"/>
                </a:lnTo>
                <a:lnTo>
                  <a:pt x="0" y="325508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2341897" y="-197916"/>
            <a:ext cx="4683794" cy="4114800"/>
          </a:xfrm>
          <a:custGeom>
            <a:avLst/>
            <a:gdLst/>
            <a:ahLst/>
            <a:cxnLst/>
            <a:rect r="r" b="b" t="t" l="l"/>
            <a:pathLst>
              <a:path h="4114800" w="4683794">
                <a:moveTo>
                  <a:pt x="0" y="0"/>
                </a:moveTo>
                <a:lnTo>
                  <a:pt x="4683794" y="0"/>
                </a:lnTo>
                <a:lnTo>
                  <a:pt x="468379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681695" y="-1394081"/>
            <a:ext cx="2366010" cy="4114800"/>
          </a:xfrm>
          <a:custGeom>
            <a:avLst/>
            <a:gdLst/>
            <a:ahLst/>
            <a:cxnLst/>
            <a:rect r="r" b="b" t="t" l="l"/>
            <a:pathLst>
              <a:path h="4114800" w="2366010">
                <a:moveTo>
                  <a:pt x="0" y="0"/>
                </a:moveTo>
                <a:lnTo>
                  <a:pt x="2366010" y="0"/>
                </a:lnTo>
                <a:lnTo>
                  <a:pt x="236601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557977" y="2407603"/>
            <a:ext cx="7761807" cy="4366017"/>
          </a:xfrm>
          <a:custGeom>
            <a:avLst/>
            <a:gdLst/>
            <a:ahLst/>
            <a:cxnLst/>
            <a:rect r="r" b="b" t="t" l="l"/>
            <a:pathLst>
              <a:path h="4366017" w="7761807">
                <a:moveTo>
                  <a:pt x="0" y="0"/>
                </a:moveTo>
                <a:lnTo>
                  <a:pt x="7761807" y="0"/>
                </a:lnTo>
                <a:lnTo>
                  <a:pt x="7761807" y="4366016"/>
                </a:lnTo>
                <a:lnTo>
                  <a:pt x="0" y="4366016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319784" y="6773619"/>
            <a:ext cx="7727921" cy="3681515"/>
          </a:xfrm>
          <a:custGeom>
            <a:avLst/>
            <a:gdLst/>
            <a:ahLst/>
            <a:cxnLst/>
            <a:rect r="r" b="b" t="t" l="l"/>
            <a:pathLst>
              <a:path h="3681515" w="7727921">
                <a:moveTo>
                  <a:pt x="0" y="0"/>
                </a:moveTo>
                <a:lnTo>
                  <a:pt x="7727921" y="0"/>
                </a:lnTo>
                <a:lnTo>
                  <a:pt x="7727921" y="3681515"/>
                </a:lnTo>
                <a:lnTo>
                  <a:pt x="0" y="3681515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-9037" r="0" b="-9037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681892" y="501394"/>
            <a:ext cx="11634146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99"/>
              </a:lnSpc>
            </a:pPr>
            <a:r>
              <a:rPr lang="en-US" sz="9000">
                <a:solidFill>
                  <a:srgbClr val="423734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SCREENSHOTS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EE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2045275" y="6773619"/>
            <a:ext cx="1458698" cy="4135485"/>
          </a:xfrm>
          <a:custGeom>
            <a:avLst/>
            <a:gdLst/>
            <a:ahLst/>
            <a:cxnLst/>
            <a:rect r="r" b="b" t="t" l="l"/>
            <a:pathLst>
              <a:path h="4135485" w="1458698">
                <a:moveTo>
                  <a:pt x="1458699" y="0"/>
                </a:moveTo>
                <a:lnTo>
                  <a:pt x="0" y="0"/>
                </a:lnTo>
                <a:lnTo>
                  <a:pt x="0" y="4135485"/>
                </a:lnTo>
                <a:lnTo>
                  <a:pt x="1458699" y="4135485"/>
                </a:lnTo>
                <a:lnTo>
                  <a:pt x="145869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905937" y="7200900"/>
            <a:ext cx="3463913" cy="4114800"/>
          </a:xfrm>
          <a:custGeom>
            <a:avLst/>
            <a:gdLst/>
            <a:ahLst/>
            <a:cxnLst/>
            <a:rect r="r" b="b" t="t" l="l"/>
            <a:pathLst>
              <a:path h="4114800" w="3463913">
                <a:moveTo>
                  <a:pt x="0" y="0"/>
                </a:moveTo>
                <a:lnTo>
                  <a:pt x="3463914" y="0"/>
                </a:lnTo>
                <a:lnTo>
                  <a:pt x="346391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503731" y="4272047"/>
            <a:ext cx="3549007" cy="3255080"/>
          </a:xfrm>
          <a:custGeom>
            <a:avLst/>
            <a:gdLst/>
            <a:ahLst/>
            <a:cxnLst/>
            <a:rect r="r" b="b" t="t" l="l"/>
            <a:pathLst>
              <a:path h="3255080" w="3549007">
                <a:moveTo>
                  <a:pt x="0" y="0"/>
                </a:moveTo>
                <a:lnTo>
                  <a:pt x="3549006" y="0"/>
                </a:lnTo>
                <a:lnTo>
                  <a:pt x="3549006" y="3255080"/>
                </a:lnTo>
                <a:lnTo>
                  <a:pt x="0" y="325508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2341897" y="-197916"/>
            <a:ext cx="4683794" cy="4114800"/>
          </a:xfrm>
          <a:custGeom>
            <a:avLst/>
            <a:gdLst/>
            <a:ahLst/>
            <a:cxnLst/>
            <a:rect r="r" b="b" t="t" l="l"/>
            <a:pathLst>
              <a:path h="4114800" w="4683794">
                <a:moveTo>
                  <a:pt x="0" y="0"/>
                </a:moveTo>
                <a:lnTo>
                  <a:pt x="4683794" y="0"/>
                </a:lnTo>
                <a:lnTo>
                  <a:pt x="468379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681695" y="-1394081"/>
            <a:ext cx="2366010" cy="4114800"/>
          </a:xfrm>
          <a:custGeom>
            <a:avLst/>
            <a:gdLst/>
            <a:ahLst/>
            <a:cxnLst/>
            <a:rect r="r" b="b" t="t" l="l"/>
            <a:pathLst>
              <a:path h="4114800" w="2366010">
                <a:moveTo>
                  <a:pt x="0" y="0"/>
                </a:moveTo>
                <a:lnTo>
                  <a:pt x="2366010" y="0"/>
                </a:lnTo>
                <a:lnTo>
                  <a:pt x="236601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350147" y="2490187"/>
            <a:ext cx="11172642" cy="7457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9013" indent="-324507" lvl="1">
              <a:lnSpc>
                <a:spcPts val="4208"/>
              </a:lnSpc>
              <a:buFont typeface="Arial"/>
              <a:buChar char="•"/>
            </a:pPr>
            <a:r>
              <a:rPr lang="en-US" sz="3006">
                <a:solidFill>
                  <a:srgbClr val="423734"/>
                </a:solidFill>
                <a:latin typeface="Inria Serif"/>
                <a:ea typeface="Inria Serif"/>
                <a:cs typeface="Inria Serif"/>
                <a:sym typeface="Inria Serif"/>
              </a:rPr>
              <a:t>ElectViz demonstrates how data visualization technologies simplify complex electoral data.</a:t>
            </a:r>
          </a:p>
          <a:p>
            <a:pPr algn="l" marL="649013" indent="-324507" lvl="1">
              <a:lnSpc>
                <a:spcPts val="4208"/>
              </a:lnSpc>
              <a:buFont typeface="Arial"/>
              <a:buChar char="•"/>
            </a:pPr>
            <a:r>
              <a:rPr lang="en-US" sz="3006">
                <a:solidFill>
                  <a:srgbClr val="423734"/>
                </a:solidFill>
                <a:latin typeface="Inria Serif"/>
                <a:ea typeface="Inria Serif"/>
                <a:cs typeface="Inria Serif"/>
                <a:sym typeface="Inria Serif"/>
              </a:rPr>
              <a:t>Enhances understanding of party performance, voter behavior, and regional variations.</a:t>
            </a:r>
          </a:p>
          <a:p>
            <a:pPr algn="l" marL="649013" indent="-324507" lvl="1">
              <a:lnSpc>
                <a:spcPts val="4208"/>
              </a:lnSpc>
              <a:buFont typeface="Arial"/>
              <a:buChar char="•"/>
            </a:pPr>
            <a:r>
              <a:rPr lang="en-US" sz="3006">
                <a:solidFill>
                  <a:srgbClr val="423734"/>
                </a:solidFill>
                <a:latin typeface="Inria Serif"/>
                <a:ea typeface="Inria Serif"/>
                <a:cs typeface="Inria Serif"/>
                <a:sym typeface="Inria Serif"/>
              </a:rPr>
              <a:t>Promotes clarity and engagement in the democratic process through visual analytics.</a:t>
            </a:r>
          </a:p>
          <a:p>
            <a:pPr algn="l" marL="649013" indent="-324507" lvl="1">
              <a:lnSpc>
                <a:spcPts val="4208"/>
              </a:lnSpc>
              <a:buFont typeface="Arial"/>
              <a:buChar char="•"/>
            </a:pPr>
            <a:r>
              <a:rPr lang="en-US" sz="3006">
                <a:solidFill>
                  <a:srgbClr val="423734"/>
                </a:solidFill>
                <a:latin typeface="Inria Serif"/>
                <a:ea typeface="Inria Serif"/>
                <a:cs typeface="Inria Serif"/>
                <a:sym typeface="Inria Serif"/>
              </a:rPr>
              <a:t>Establishes Power BI as a powerful tool for analytical storytelling.</a:t>
            </a:r>
          </a:p>
          <a:p>
            <a:pPr algn="l" marL="649013" indent="-324507" lvl="1">
              <a:lnSpc>
                <a:spcPts val="4208"/>
              </a:lnSpc>
              <a:buFont typeface="Arial"/>
              <a:buChar char="•"/>
            </a:pPr>
            <a:r>
              <a:rPr lang="en-US" sz="3006">
                <a:solidFill>
                  <a:srgbClr val="423734"/>
                </a:solidFill>
                <a:latin typeface="Inria Serif"/>
                <a:ea typeface="Inria Serif"/>
                <a:cs typeface="Inria Serif"/>
                <a:sym typeface="Inria Serif"/>
              </a:rPr>
              <a:t>Future improvements will make ElectViz a complete electoral intelligence platform, integrating AI and real-time insights.</a:t>
            </a:r>
          </a:p>
          <a:p>
            <a:pPr algn="l" marL="649013" indent="-324507" lvl="1">
              <a:lnSpc>
                <a:spcPts val="4208"/>
              </a:lnSpc>
              <a:buFont typeface="Arial"/>
              <a:buChar char="•"/>
            </a:pPr>
            <a:r>
              <a:rPr lang="en-US" sz="3006">
                <a:solidFill>
                  <a:srgbClr val="423734"/>
                </a:solidFill>
                <a:latin typeface="Inria Serif"/>
                <a:ea typeface="Inria Serif"/>
                <a:cs typeface="Inria Serif"/>
                <a:sym typeface="Inria Serif"/>
              </a:rPr>
              <a:t>Encourages a data-driven approach to governance and public awareness.</a:t>
            </a:r>
          </a:p>
          <a:p>
            <a:pPr algn="l">
              <a:lnSpc>
                <a:spcPts val="4208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4047549" y="706434"/>
            <a:ext cx="10771764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99"/>
              </a:lnSpc>
            </a:pPr>
            <a:r>
              <a:rPr lang="en-US" sz="9000">
                <a:solidFill>
                  <a:srgbClr val="423734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Conclusion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EE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47583" y="3275455"/>
            <a:ext cx="14792835" cy="4240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021"/>
              </a:lnSpc>
            </a:pPr>
            <a:r>
              <a:rPr lang="en-US" sz="17801">
                <a:solidFill>
                  <a:srgbClr val="423734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Thank</a:t>
            </a:r>
          </a:p>
          <a:p>
            <a:pPr algn="ctr">
              <a:lnSpc>
                <a:spcPts val="16021"/>
              </a:lnSpc>
            </a:pPr>
            <a:r>
              <a:rPr lang="en-US" sz="17801">
                <a:solidFill>
                  <a:srgbClr val="423734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You</a:t>
            </a:r>
          </a:p>
        </p:txBody>
      </p:sp>
      <p:sp>
        <p:nvSpPr>
          <p:cNvPr name="Freeform 3" id="3"/>
          <p:cNvSpPr/>
          <p:nvPr/>
        </p:nvSpPr>
        <p:spPr>
          <a:xfrm flipH="true" flipV="false" rot="0">
            <a:off x="2762974" y="7991533"/>
            <a:ext cx="1458698" cy="4135485"/>
          </a:xfrm>
          <a:custGeom>
            <a:avLst/>
            <a:gdLst/>
            <a:ahLst/>
            <a:cxnLst/>
            <a:rect r="r" b="b" t="t" l="l"/>
            <a:pathLst>
              <a:path h="4135485" w="1458698">
                <a:moveTo>
                  <a:pt x="1458699" y="0"/>
                </a:moveTo>
                <a:lnTo>
                  <a:pt x="0" y="0"/>
                </a:lnTo>
                <a:lnTo>
                  <a:pt x="0" y="4135484"/>
                </a:lnTo>
                <a:lnTo>
                  <a:pt x="1458699" y="4135484"/>
                </a:lnTo>
                <a:lnTo>
                  <a:pt x="145869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905937" y="7200900"/>
            <a:ext cx="3463913" cy="4114800"/>
          </a:xfrm>
          <a:custGeom>
            <a:avLst/>
            <a:gdLst/>
            <a:ahLst/>
            <a:cxnLst/>
            <a:rect r="r" b="b" t="t" l="l"/>
            <a:pathLst>
              <a:path h="4114800" w="3463913">
                <a:moveTo>
                  <a:pt x="0" y="0"/>
                </a:moveTo>
                <a:lnTo>
                  <a:pt x="3463914" y="0"/>
                </a:lnTo>
                <a:lnTo>
                  <a:pt x="346391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-4702591">
            <a:off x="-2156185" y="5098488"/>
            <a:ext cx="3549007" cy="3255080"/>
          </a:xfrm>
          <a:custGeom>
            <a:avLst/>
            <a:gdLst/>
            <a:ahLst/>
            <a:cxnLst/>
            <a:rect r="r" b="b" t="t" l="l"/>
            <a:pathLst>
              <a:path h="3255080" w="3549007">
                <a:moveTo>
                  <a:pt x="0" y="3255080"/>
                </a:moveTo>
                <a:lnTo>
                  <a:pt x="3549007" y="3255080"/>
                </a:lnTo>
                <a:lnTo>
                  <a:pt x="3549007" y="0"/>
                </a:lnTo>
                <a:lnTo>
                  <a:pt x="0" y="0"/>
                </a:lnTo>
                <a:lnTo>
                  <a:pt x="0" y="325508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768689" y="-1352055"/>
            <a:ext cx="2366010" cy="4114800"/>
          </a:xfrm>
          <a:custGeom>
            <a:avLst/>
            <a:gdLst/>
            <a:ahLst/>
            <a:cxnLst/>
            <a:rect r="r" b="b" t="t" l="l"/>
            <a:pathLst>
              <a:path h="4114800" w="2366010">
                <a:moveTo>
                  <a:pt x="0" y="0"/>
                </a:moveTo>
                <a:lnTo>
                  <a:pt x="2366010" y="0"/>
                </a:lnTo>
                <a:lnTo>
                  <a:pt x="236601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5018448">
            <a:off x="13099502" y="-2438006"/>
            <a:ext cx="4683794" cy="4114800"/>
          </a:xfrm>
          <a:custGeom>
            <a:avLst/>
            <a:gdLst/>
            <a:ahLst/>
            <a:cxnLst/>
            <a:rect r="r" b="b" t="t" l="l"/>
            <a:pathLst>
              <a:path h="4114800" w="4683794">
                <a:moveTo>
                  <a:pt x="0" y="0"/>
                </a:moveTo>
                <a:lnTo>
                  <a:pt x="4683795" y="0"/>
                </a:lnTo>
                <a:lnTo>
                  <a:pt x="468379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2343022">
            <a:off x="17680160" y="702888"/>
            <a:ext cx="1458698" cy="4135485"/>
          </a:xfrm>
          <a:custGeom>
            <a:avLst/>
            <a:gdLst/>
            <a:ahLst/>
            <a:cxnLst/>
            <a:rect r="r" b="b" t="t" l="l"/>
            <a:pathLst>
              <a:path h="4135485" w="1458698">
                <a:moveTo>
                  <a:pt x="1458698" y="4135485"/>
                </a:moveTo>
                <a:lnTo>
                  <a:pt x="0" y="4135485"/>
                </a:lnTo>
                <a:lnTo>
                  <a:pt x="0" y="0"/>
                </a:lnTo>
                <a:lnTo>
                  <a:pt x="1458698" y="0"/>
                </a:lnTo>
                <a:lnTo>
                  <a:pt x="1458698" y="413548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DAG2sL7An_A</dc:identifier>
  <dcterms:modified xsi:type="dcterms:W3CDTF">2011-08-01T06:04:30Z</dcterms:modified>
  <cp:revision>1</cp:revision>
  <dc:title>Cream and Pink Leaves Project Presentation</dc:title>
</cp:coreProperties>
</file>

<file path=docProps/thumbnail.jpeg>
</file>